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70" r:id="rId14"/>
    <p:sldId id="271" r:id="rId15"/>
    <p:sldId id="272" r:id="rId16"/>
    <p:sldId id="266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8ABC0-4156-4041-8133-126CC791998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33017-F9C8-40F4-8F6E-27E0DCD850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8ABC0-4156-4041-8133-126CC791998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33017-F9C8-40F4-8F6E-27E0DCD850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8ABC0-4156-4041-8133-126CC791998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33017-F9C8-40F4-8F6E-27E0DCD850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8ABC0-4156-4041-8133-126CC791998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33017-F9C8-40F4-8F6E-27E0DCD850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8ABC0-4156-4041-8133-126CC791998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33017-F9C8-40F4-8F6E-27E0DCD850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8ABC0-4156-4041-8133-126CC791998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33017-F9C8-40F4-8F6E-27E0DCD850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8ABC0-4156-4041-8133-126CC791998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33017-F9C8-40F4-8F6E-27E0DCD850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8ABC0-4156-4041-8133-126CC791998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33017-F9C8-40F4-8F6E-27E0DCD850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8ABC0-4156-4041-8133-126CC791998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33017-F9C8-40F4-8F6E-27E0DCD8503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8ABC0-4156-4041-8133-126CC791998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33017-F9C8-40F4-8F6E-27E0DCD850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18ABC0-4156-4041-8133-126CC791998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E33017-F9C8-40F4-8F6E-27E0DCD850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B18ABC0-4156-4041-8133-126CC7919980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E33017-F9C8-40F4-8F6E-27E0DCD850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b="1" dirty="0" smtClean="0"/>
              <a:t>UVODNE NAPOMENE: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Prezentacija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sledi</a:t>
            </a:r>
            <a:r>
              <a:rPr lang="en-US" dirty="0"/>
              <a:t> </a:t>
            </a:r>
            <a:r>
              <a:rPr lang="en-US" dirty="0" err="1"/>
              <a:t>prati</a:t>
            </a:r>
            <a:r>
              <a:rPr lang="en-US" dirty="0"/>
              <a:t> </a:t>
            </a:r>
            <a:r>
              <a:rPr lang="en-US" dirty="0" err="1"/>
              <a:t>nastavnu</a:t>
            </a:r>
            <a:r>
              <a:rPr lang="en-US" dirty="0"/>
              <a:t> </a:t>
            </a:r>
            <a:r>
              <a:rPr lang="en-US" dirty="0" err="1" smtClean="0"/>
              <a:t>jedinicu</a:t>
            </a:r>
            <a:r>
              <a:rPr lang="sr-Latn-RS" dirty="0" smtClean="0"/>
              <a:t> </a:t>
            </a:r>
            <a:r>
              <a:rPr lang="sr-Latn-RS" b="1" dirty="0" smtClean="0"/>
              <a:t>Nursery Teacher</a:t>
            </a:r>
            <a:r>
              <a:rPr lang="en-US" dirty="0" smtClean="0"/>
              <a:t>.</a:t>
            </a:r>
            <a:endParaRPr lang="en-US" dirty="0"/>
          </a:p>
          <a:p>
            <a:endParaRPr lang="en-US" sz="1050" dirty="0"/>
          </a:p>
          <a:p>
            <a:r>
              <a:rPr lang="en-US" dirty="0"/>
              <a:t>Na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prezentacije</a:t>
            </a:r>
            <a:r>
              <a:rPr lang="en-US" dirty="0"/>
              <a:t> je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reči</a:t>
            </a:r>
            <a:r>
              <a:rPr lang="sr-Latn-RS" dirty="0"/>
              <a:t> sa</a:t>
            </a:r>
            <a:r>
              <a:rPr lang="en-US" dirty="0"/>
              <a:t> </a:t>
            </a:r>
            <a:r>
              <a:rPr lang="en-US" dirty="0" err="1"/>
              <a:t>primerima</a:t>
            </a:r>
            <a:r>
              <a:rPr lang="sr-Latn-R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ponavljanje</a:t>
            </a:r>
            <a:r>
              <a:rPr lang="en-US" dirty="0"/>
              <a:t> </a:t>
            </a:r>
            <a:r>
              <a:rPr lang="en-US" dirty="0" err="1"/>
              <a:t>nastavne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.</a:t>
            </a:r>
          </a:p>
          <a:p>
            <a:endParaRPr lang="en-US" sz="1050" dirty="0"/>
          </a:p>
          <a:p>
            <a:r>
              <a:rPr lang="en-US" dirty="0"/>
              <a:t>Na </a:t>
            </a:r>
            <a:r>
              <a:rPr lang="en-US" dirty="0" err="1"/>
              <a:t>poslednjem</a:t>
            </a:r>
            <a:r>
              <a:rPr lang="en-US" dirty="0"/>
              <a:t> </a:t>
            </a:r>
            <a:r>
              <a:rPr lang="en-US" dirty="0" err="1"/>
              <a:t>slajdu</a:t>
            </a:r>
            <a:r>
              <a:rPr lang="en-US" dirty="0"/>
              <a:t> je </a:t>
            </a:r>
            <a:r>
              <a:rPr lang="sr-Latn-RS" dirty="0" smtClean="0"/>
              <a:t>četvrt</a:t>
            </a:r>
            <a:r>
              <a:rPr lang="en-US" dirty="0" smtClean="0"/>
              <a:t>a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 smtClean="0"/>
              <a:t>kolokvijum</a:t>
            </a:r>
            <a:r>
              <a:rPr lang="sr-Latn-RS" dirty="0" smtClean="0"/>
              <a:t> koji će biti održan </a:t>
            </a:r>
          </a:p>
          <a:p>
            <a:pPr marL="82296" indent="0">
              <a:buNone/>
            </a:pPr>
            <a:r>
              <a:rPr lang="sr-Latn-RS" b="1" dirty="0" smtClean="0">
                <a:solidFill>
                  <a:srgbClr val="FF0000"/>
                </a:solidFill>
              </a:rPr>
              <a:t>27</a:t>
            </a:r>
            <a:r>
              <a:rPr lang="sr-Latn-RS" b="1" dirty="0" smtClean="0">
                <a:solidFill>
                  <a:srgbClr val="FF0000"/>
                </a:solidFill>
              </a:rPr>
              <a:t>. decembra </a:t>
            </a:r>
            <a:r>
              <a:rPr lang="sr-Latn-RS" b="1" dirty="0" smtClean="0">
                <a:solidFill>
                  <a:srgbClr val="FF0000"/>
                </a:solidFill>
              </a:rPr>
              <a:t>2023. god.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522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Storyteller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Many children come from backgrounds where family stories are not passed on or </a:t>
            </a:r>
            <a:r>
              <a:rPr lang="en-US" sz="3600" dirty="0" smtClean="0"/>
              <a:t>valued. </a:t>
            </a:r>
            <a:endParaRPr lang="en-US" sz="3600" dirty="0" smtClean="0"/>
          </a:p>
          <a:p>
            <a:pPr marL="82296" indent="0">
              <a:buNone/>
            </a:pPr>
            <a:endParaRPr lang="en-US" sz="3600" dirty="0" smtClean="0"/>
          </a:p>
          <a:p>
            <a:r>
              <a:rPr lang="en-US" sz="3600" dirty="0" smtClean="0"/>
              <a:t>If </a:t>
            </a:r>
            <a:r>
              <a:rPr lang="en-US" sz="3600" dirty="0"/>
              <a:t>storytelling is a skill that is being lost, </a:t>
            </a:r>
            <a:r>
              <a:rPr lang="en-US" sz="3600" dirty="0" smtClean="0"/>
              <a:t>our </a:t>
            </a:r>
            <a:r>
              <a:rPr lang="en-US" sz="3600" dirty="0"/>
              <a:t>classrooms are the perfect </a:t>
            </a:r>
            <a:r>
              <a:rPr lang="en-US" sz="3600" dirty="0" smtClean="0"/>
              <a:t>place to </a:t>
            </a:r>
            <a:r>
              <a:rPr lang="en-US" sz="3600" dirty="0"/>
              <a:t>reintroduce that talent. </a:t>
            </a:r>
          </a:p>
        </p:txBody>
      </p:sp>
    </p:spTree>
    <p:extLst>
      <p:ext uri="{BB962C8B-B14F-4D97-AF65-F5344CB8AC3E}">
        <p14:creationId xmlns:p14="http://schemas.microsoft.com/office/powerpoint/2010/main" val="4214375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/>
          <a:lstStyle/>
          <a:p>
            <a:r>
              <a:rPr lang="en-US" dirty="0"/>
              <a:t>Researcher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childhood professionals are in a perfect position to help further our </a:t>
            </a:r>
            <a:r>
              <a:rPr lang="en-US" dirty="0" smtClean="0"/>
              <a:t>knowledge about </a:t>
            </a:r>
            <a:r>
              <a:rPr lang="en-US" dirty="0"/>
              <a:t>educating young children. We have </a:t>
            </a:r>
            <a:r>
              <a:rPr lang="en-US" dirty="0" smtClean="0"/>
              <a:t>a lot of </a:t>
            </a:r>
            <a:r>
              <a:rPr lang="en-US" dirty="0"/>
              <a:t>information about the way children </a:t>
            </a:r>
            <a:r>
              <a:rPr lang="en-US" dirty="0" smtClean="0"/>
              <a:t>learn. </a:t>
            </a:r>
            <a:endParaRPr lang="sr-Latn-RS" dirty="0" smtClean="0"/>
          </a:p>
          <a:p>
            <a:r>
              <a:rPr lang="en-US" dirty="0" smtClean="0"/>
              <a:t>Using </a:t>
            </a:r>
            <a:r>
              <a:rPr lang="en-US" dirty="0"/>
              <a:t>data from authentic </a:t>
            </a:r>
            <a:r>
              <a:rPr lang="en-US" dirty="0" smtClean="0"/>
              <a:t>situations (existing classrooms) will </a:t>
            </a:r>
            <a:r>
              <a:rPr lang="en-US" dirty="0"/>
              <a:t>help build new bodies of knowledge. </a:t>
            </a:r>
          </a:p>
        </p:txBody>
      </p:sp>
    </p:spTree>
    <p:extLst>
      <p:ext uri="{BB962C8B-B14F-4D97-AF65-F5344CB8AC3E}">
        <p14:creationId xmlns:p14="http://schemas.microsoft.com/office/powerpoint/2010/main" val="964564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/>
          <a:lstStyle/>
          <a:p>
            <a:r>
              <a:rPr lang="sr-Latn-RS" sz="3600" dirty="0"/>
              <a:t>N</a:t>
            </a:r>
            <a:r>
              <a:rPr lang="sr-Latn-RS" sz="3600" dirty="0" smtClean="0"/>
              <a:t>ursery teachers </a:t>
            </a:r>
            <a:r>
              <a:rPr lang="en-US" sz="3600" dirty="0" smtClean="0"/>
              <a:t>must </a:t>
            </a:r>
            <a:r>
              <a:rPr lang="en-US" sz="3600" dirty="0"/>
              <a:t>continually </a:t>
            </a:r>
            <a:r>
              <a:rPr lang="en-US" sz="3600" u="sng" dirty="0"/>
              <a:t>re-examine and re-define</a:t>
            </a:r>
            <a:r>
              <a:rPr lang="en-US" sz="3600" dirty="0"/>
              <a:t> what </a:t>
            </a:r>
            <a:r>
              <a:rPr lang="sr-Latn-RS" sz="3600" dirty="0" smtClean="0"/>
              <a:t>they </a:t>
            </a:r>
            <a:r>
              <a:rPr lang="en-US" sz="3600" dirty="0" smtClean="0"/>
              <a:t>do </a:t>
            </a:r>
            <a:r>
              <a:rPr lang="en-US" sz="3600" dirty="0"/>
              <a:t>and how </a:t>
            </a:r>
            <a:r>
              <a:rPr lang="sr-Latn-RS" sz="3600" dirty="0" smtClean="0"/>
              <a:t>they</a:t>
            </a:r>
            <a:r>
              <a:rPr lang="en-US" sz="3600" dirty="0" smtClean="0"/>
              <a:t> </a:t>
            </a:r>
            <a:r>
              <a:rPr lang="en-US" sz="3600" dirty="0"/>
              <a:t>see </a:t>
            </a:r>
            <a:r>
              <a:rPr lang="sr-Latn-RS" sz="3600" dirty="0" smtClean="0"/>
              <a:t>them</a:t>
            </a:r>
            <a:r>
              <a:rPr lang="en-US" sz="3600" dirty="0" smtClean="0"/>
              <a:t>selves</a:t>
            </a:r>
            <a:r>
              <a:rPr lang="sr-Latn-RS" sz="3600" dirty="0" smtClean="0"/>
              <a:t> in order to adjust to the new roles and responsabilities.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087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746064" cy="1008112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80728"/>
            <a:ext cx="8064896" cy="576064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900" i="1" dirty="0" smtClean="0"/>
          </a:p>
          <a:p>
            <a:pPr marL="82296" indent="0">
              <a:spcBef>
                <a:spcPts val="0"/>
              </a:spcBef>
              <a:buNone/>
            </a:pPr>
            <a:r>
              <a:rPr lang="en-US" b="1" dirty="0"/>
              <a:t>constraint</a:t>
            </a:r>
            <a:r>
              <a:rPr lang="en-US" dirty="0"/>
              <a:t> - something that controls what you do by keeping you within particular </a:t>
            </a:r>
            <a:r>
              <a:rPr lang="en-US" dirty="0" smtClean="0"/>
              <a:t>limits</a:t>
            </a:r>
            <a:endParaRPr lang="en-US" dirty="0"/>
          </a:p>
          <a:p>
            <a:pPr marL="82296" indent="0">
              <a:spcAft>
                <a:spcPts val="1200"/>
              </a:spcAft>
              <a:buNone/>
            </a:pPr>
            <a:r>
              <a:rPr lang="en-US" i="1" dirty="0"/>
              <a:t>The </a:t>
            </a:r>
            <a:r>
              <a:rPr lang="en-US" i="1" u="sng" dirty="0"/>
              <a:t>constraints</a:t>
            </a:r>
            <a:r>
              <a:rPr lang="en-US" i="1" dirty="0"/>
              <a:t> of politeness wouldn't allow her to say what she really </a:t>
            </a:r>
            <a:r>
              <a:rPr lang="en-US" i="1" dirty="0" smtClean="0"/>
              <a:t>thought</a:t>
            </a:r>
            <a:r>
              <a:rPr lang="en-US" i="1" dirty="0" smtClean="0"/>
              <a:t>.</a:t>
            </a:r>
            <a:endParaRPr lang="sr-Latn-RS" i="1" dirty="0" smtClean="0"/>
          </a:p>
          <a:p>
            <a:pPr marL="82296" indent="0">
              <a:buNone/>
            </a:pPr>
            <a:r>
              <a:rPr lang="en-US" b="1" dirty="0"/>
              <a:t>facilitator</a:t>
            </a:r>
            <a:r>
              <a:rPr lang="en-US" dirty="0"/>
              <a:t> - someone who helps a person or organization do something more easily or find the answer to a problem, by discussing things and suggesting ways of doing things</a:t>
            </a:r>
          </a:p>
          <a:p>
            <a:pPr marL="82296" indent="0">
              <a:buNone/>
            </a:pPr>
            <a:r>
              <a:rPr lang="en-US" i="1" dirty="0"/>
              <a:t>I see my role as that of a </a:t>
            </a:r>
            <a:r>
              <a:rPr lang="en-US" i="1" u="sng" dirty="0"/>
              <a:t>facilitator</a:t>
            </a:r>
            <a:r>
              <a:rPr lang="en-US" i="1" dirty="0"/>
              <a:t>, enabling other people to work in the way that suits them best.</a:t>
            </a:r>
          </a:p>
          <a:p>
            <a:pPr marL="82296" indent="0">
              <a:buNone/>
            </a:pPr>
            <a:endParaRPr lang="en-US" i="1" dirty="0" smtClean="0"/>
          </a:p>
          <a:p>
            <a:pPr marL="82296" indent="0">
              <a:buNone/>
            </a:pP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3006325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404664"/>
            <a:ext cx="7746064" cy="604867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8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en-US" b="1" dirty="0" smtClean="0"/>
              <a:t>coach </a:t>
            </a:r>
            <a:r>
              <a:rPr lang="en-US" dirty="0"/>
              <a:t>- someone whose job is to teach people to improve at a sport, skill, or school </a:t>
            </a:r>
            <a:r>
              <a:rPr lang="en-US" dirty="0" smtClean="0"/>
              <a:t>subject</a:t>
            </a:r>
            <a:endParaRPr lang="en-US" dirty="0"/>
          </a:p>
          <a:p>
            <a:pPr marL="82296" indent="0">
              <a:buNone/>
            </a:pPr>
            <a:r>
              <a:rPr lang="en-US" i="1" dirty="0"/>
              <a:t>a tennis/</a:t>
            </a:r>
            <a:r>
              <a:rPr lang="en-US" i="1" dirty="0" err="1"/>
              <a:t>maths</a:t>
            </a:r>
            <a:r>
              <a:rPr lang="en-US" i="1" dirty="0"/>
              <a:t> </a:t>
            </a:r>
            <a:r>
              <a:rPr lang="en-US" i="1" u="sng" dirty="0" smtClean="0"/>
              <a:t>coach</a:t>
            </a:r>
            <a:endParaRPr lang="sr-Latn-RS" i="1" u="sng" dirty="0" smtClean="0"/>
          </a:p>
          <a:p>
            <a:pPr marL="82296" indent="0">
              <a:buNone/>
            </a:pPr>
            <a:endParaRPr lang="sr-Latn-RS" i="1" u="sng" dirty="0"/>
          </a:p>
          <a:p>
            <a:pPr marL="82296" indent="0">
              <a:buNone/>
            </a:pPr>
            <a:r>
              <a:rPr lang="en-US" b="1" dirty="0"/>
              <a:t>stick to something </a:t>
            </a:r>
            <a:r>
              <a:rPr lang="en-US" dirty="0"/>
              <a:t>- to continue with a subject, activity, or plan without changing</a:t>
            </a:r>
          </a:p>
          <a:p>
            <a:pPr marL="82296" indent="0">
              <a:buNone/>
            </a:pPr>
            <a:r>
              <a:rPr lang="en-US" i="1" dirty="0"/>
              <a:t>Would you </a:t>
            </a:r>
            <a:r>
              <a:rPr lang="en-US" i="1" u="sng" dirty="0"/>
              <a:t>stick to</a:t>
            </a:r>
            <a:r>
              <a:rPr lang="en-US" i="1" dirty="0"/>
              <a:t> the point, please?</a:t>
            </a:r>
          </a:p>
          <a:p>
            <a:pPr marL="82296" indent="0">
              <a:buNone/>
            </a:pPr>
            <a:endParaRPr lang="en-US" i="1" u="sng" dirty="0"/>
          </a:p>
          <a:p>
            <a:pPr marL="82296" indent="0">
              <a:buNone/>
            </a:pPr>
            <a:endParaRPr lang="en-US" sz="900" dirty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265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548680"/>
            <a:ext cx="7746064" cy="56997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800" dirty="0"/>
          </a:p>
          <a:p>
            <a:pPr marL="82296" indent="0">
              <a:buNone/>
            </a:pPr>
            <a:r>
              <a:rPr lang="en-US" b="1" dirty="0"/>
              <a:t>pass on </a:t>
            </a:r>
            <a:r>
              <a:rPr lang="en-US" b="1" dirty="0" smtClean="0"/>
              <a:t>something </a:t>
            </a:r>
            <a:r>
              <a:rPr lang="en-US" dirty="0" smtClean="0"/>
              <a:t>- </a:t>
            </a:r>
            <a:r>
              <a:rPr lang="en-US" dirty="0"/>
              <a:t>to give something to someone, after someone else gave it to </a:t>
            </a:r>
            <a:r>
              <a:rPr lang="en-US" dirty="0" smtClean="0"/>
              <a:t>you</a:t>
            </a:r>
            <a:endParaRPr lang="en-US" dirty="0"/>
          </a:p>
          <a:p>
            <a:pPr marL="82296" indent="0">
              <a:buNone/>
            </a:pPr>
            <a:r>
              <a:rPr lang="en-US" i="1" dirty="0"/>
              <a:t>When you’ve read this message, please </a:t>
            </a:r>
            <a:r>
              <a:rPr lang="en-US" i="1" u="sng" dirty="0"/>
              <a:t>pass it on</a:t>
            </a:r>
            <a:r>
              <a:rPr lang="en-US" i="1" dirty="0" smtClean="0"/>
              <a:t>.</a:t>
            </a:r>
            <a:endParaRPr lang="en-US" i="1" dirty="0"/>
          </a:p>
          <a:p>
            <a:pPr marL="82296" indent="0">
              <a:buNone/>
            </a:pPr>
            <a:r>
              <a:rPr lang="en-US" i="1" dirty="0"/>
              <a:t>I’ll </a:t>
            </a:r>
            <a:r>
              <a:rPr lang="en-US" i="1" u="sng" dirty="0"/>
              <a:t>pass</a:t>
            </a:r>
            <a:r>
              <a:rPr lang="en-US" i="1" dirty="0"/>
              <a:t> these clothes </a:t>
            </a:r>
            <a:r>
              <a:rPr lang="en-US" i="1" u="sng" dirty="0"/>
              <a:t>on</a:t>
            </a:r>
            <a:r>
              <a:rPr lang="en-US" i="1" dirty="0"/>
              <a:t> to my nephew when my </a:t>
            </a:r>
            <a:r>
              <a:rPr lang="en-US" i="1" dirty="0" smtClean="0"/>
              <a:t>son has </a:t>
            </a:r>
            <a:r>
              <a:rPr lang="en-US" i="1" dirty="0"/>
              <a:t>outgrown them.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308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68863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Answer </a:t>
            </a:r>
            <a:r>
              <a:rPr lang="en-US" dirty="0"/>
              <a:t>the following questions</a:t>
            </a:r>
            <a:r>
              <a:rPr lang="en-US" dirty="0" smtClean="0"/>
              <a:t>: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1.	What are the seven </a:t>
            </a:r>
            <a:r>
              <a:rPr lang="en-US" dirty="0" smtClean="0"/>
              <a:t>faces/roles </a:t>
            </a:r>
            <a:r>
              <a:rPr lang="en-US" dirty="0"/>
              <a:t>of the early childhood educator?</a:t>
            </a:r>
          </a:p>
          <a:p>
            <a:pPr marL="82296" indent="0">
              <a:buNone/>
            </a:pPr>
            <a:r>
              <a:rPr lang="en-US" dirty="0"/>
              <a:t>2.	</a:t>
            </a:r>
            <a:r>
              <a:rPr lang="en-US" dirty="0" smtClean="0"/>
              <a:t>What </a:t>
            </a:r>
            <a:r>
              <a:rPr lang="en-US" dirty="0"/>
              <a:t>kind of the early childhood educator would you like to be? Explain your choice.</a:t>
            </a:r>
          </a:p>
          <a:p>
            <a:pPr marL="82296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41103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560840" cy="1426170"/>
          </a:xfrm>
        </p:spPr>
        <p:txBody>
          <a:bodyPr>
            <a:noAutofit/>
          </a:bodyPr>
          <a:lstStyle/>
          <a:p>
            <a:r>
              <a:rPr lang="en-US" sz="4800" b="1" dirty="0"/>
              <a:t>This is the </a:t>
            </a:r>
            <a:r>
              <a:rPr lang="en-US" sz="4800" b="1" dirty="0" smtClean="0"/>
              <a:t>third </a:t>
            </a:r>
            <a:r>
              <a:rPr lang="en-US" sz="4800" b="1" dirty="0"/>
              <a:t>topic for test 2: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060848"/>
            <a:ext cx="7818072" cy="4187552"/>
          </a:xfrm>
        </p:spPr>
        <p:txBody>
          <a:bodyPr/>
          <a:lstStyle/>
          <a:p>
            <a:r>
              <a:rPr lang="en-US" sz="4000" dirty="0" smtClean="0"/>
              <a:t>Which roles </a:t>
            </a:r>
            <a:r>
              <a:rPr lang="en-US" sz="4000" dirty="0"/>
              <a:t>of a nursery </a:t>
            </a:r>
            <a:r>
              <a:rPr lang="en-US" sz="4000" dirty="0" smtClean="0"/>
              <a:t>teacher do you find the most important? Explain your choice.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20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32560" y="2420888"/>
            <a:ext cx="7406640" cy="1152128"/>
          </a:xfrm>
        </p:spPr>
        <p:txBody>
          <a:bodyPr>
            <a:normAutofit/>
          </a:bodyPr>
          <a:lstStyle/>
          <a:p>
            <a:r>
              <a:rPr lang="sr-Latn-CS" sz="5400" b="1" dirty="0">
                <a:effectLst/>
              </a:rPr>
              <a:t>Nursery Teacher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63688" y="3861048"/>
            <a:ext cx="6696744" cy="1512168"/>
          </a:xfrm>
        </p:spPr>
        <p:txBody>
          <a:bodyPr>
            <a:normAutofit/>
          </a:bodyPr>
          <a:lstStyle/>
          <a:p>
            <a:r>
              <a:rPr lang="sr-Latn-CS" sz="4000" b="1" dirty="0"/>
              <a:t>The Seven Faces of the Early Childhood Educator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87562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rmAutofit/>
          </a:bodyPr>
          <a:lstStyle/>
          <a:p>
            <a:r>
              <a:rPr lang="en-US" sz="3600" dirty="0"/>
              <a:t>We are in a new era of working with young children, in which we are encouraged to implement </a:t>
            </a:r>
            <a:r>
              <a:rPr lang="en-US" sz="3600" u="sng" dirty="0"/>
              <a:t>developmentally appropriate </a:t>
            </a:r>
            <a:r>
              <a:rPr lang="en-US" sz="3600" u="sng" dirty="0" smtClean="0"/>
              <a:t>practices</a:t>
            </a:r>
            <a:r>
              <a:rPr lang="en-US" sz="3600" dirty="0"/>
              <a:t> </a:t>
            </a:r>
            <a:r>
              <a:rPr lang="en-US" sz="3600" dirty="0" smtClean="0"/>
              <a:t>and to </a:t>
            </a:r>
            <a:r>
              <a:rPr lang="en-US" sz="3600" dirty="0"/>
              <a:t>establish </a:t>
            </a:r>
            <a:r>
              <a:rPr lang="en-US" sz="3600" u="sng" dirty="0"/>
              <a:t>child-centered </a:t>
            </a:r>
            <a:r>
              <a:rPr lang="en-US" sz="3600" u="sng" dirty="0" smtClean="0"/>
              <a:t>programs</a:t>
            </a:r>
            <a:r>
              <a:rPr lang="en-US" sz="3600" dirty="0" smtClean="0"/>
              <a:t>.</a:t>
            </a:r>
          </a:p>
          <a:p>
            <a:pPr marL="82296" indent="0">
              <a:buNone/>
            </a:pPr>
            <a:endParaRPr lang="en-US" sz="1600" dirty="0" smtClean="0"/>
          </a:p>
          <a:p>
            <a:r>
              <a:rPr lang="en-US" sz="3600" dirty="0" smtClean="0"/>
              <a:t>Also</a:t>
            </a:r>
            <a:r>
              <a:rPr lang="en-US" sz="3600" dirty="0"/>
              <a:t>, we must prepare ourselves for </a:t>
            </a:r>
            <a:r>
              <a:rPr lang="en-US" sz="3600" u="sng" dirty="0"/>
              <a:t>new roles and responsibilities</a:t>
            </a:r>
            <a:r>
              <a:rPr lang="en-US" sz="3600" dirty="0"/>
              <a:t>. 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070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Autofit/>
          </a:bodyPr>
          <a:lstStyle/>
          <a:p>
            <a:r>
              <a:rPr lang="en-US" dirty="0" smtClean="0"/>
              <a:t>According to old stereotypes a teacher or caregiver is always in control, </a:t>
            </a:r>
            <a:r>
              <a:rPr lang="sr-Latn-RS" dirty="0" smtClean="0"/>
              <a:t>he/she </a:t>
            </a:r>
            <a:r>
              <a:rPr lang="en-US" dirty="0" smtClean="0"/>
              <a:t>is </a:t>
            </a:r>
            <a:r>
              <a:rPr lang="en-US" dirty="0" smtClean="0"/>
              <a:t>the </a:t>
            </a:r>
            <a:r>
              <a:rPr lang="en-US" dirty="0"/>
              <a:t>central </a:t>
            </a:r>
            <a:r>
              <a:rPr lang="en-US" dirty="0" smtClean="0"/>
              <a:t>figure </a:t>
            </a:r>
            <a:r>
              <a:rPr lang="en-US" dirty="0"/>
              <a:t>in a program. In truth, </a:t>
            </a:r>
            <a:r>
              <a:rPr lang="en-US" u="sng" dirty="0"/>
              <a:t>the central figure of any program should be the child</a:t>
            </a:r>
            <a:r>
              <a:rPr lang="en-US" dirty="0"/>
              <a:t>. </a:t>
            </a:r>
            <a:endParaRPr lang="sr-Latn-RS" dirty="0" smtClean="0"/>
          </a:p>
          <a:p>
            <a:pPr marL="82296" indent="0">
              <a:buNone/>
            </a:pPr>
            <a:endParaRPr lang="sr-Latn-RS" sz="1600" dirty="0"/>
          </a:p>
          <a:p>
            <a:r>
              <a:rPr lang="en-US" dirty="0" smtClean="0"/>
              <a:t>The new roles of teachers and caregivers, described in the following slides, are </a:t>
            </a:r>
            <a:r>
              <a:rPr lang="en-US" dirty="0"/>
              <a:t>not given in order of importance, nor is the list all-inclusive. </a:t>
            </a:r>
          </a:p>
        </p:txBody>
      </p:sp>
    </p:spTree>
    <p:extLst>
      <p:ext uri="{BB962C8B-B14F-4D97-AF65-F5344CB8AC3E}">
        <p14:creationId xmlns:p14="http://schemas.microsoft.com/office/powerpoint/2010/main" val="2639709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r>
              <a:rPr lang="en-US" dirty="0"/>
              <a:t>Communicator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124744"/>
            <a:ext cx="7890080" cy="5616624"/>
          </a:xfrm>
        </p:spPr>
        <p:txBody>
          <a:bodyPr>
            <a:normAutofit/>
          </a:bodyPr>
          <a:lstStyle/>
          <a:p>
            <a:r>
              <a:rPr lang="en-US" dirty="0" smtClean="0"/>
              <a:t>As social beings we </a:t>
            </a:r>
            <a:r>
              <a:rPr lang="en-US" dirty="0"/>
              <a:t>seek contact with </a:t>
            </a:r>
            <a:r>
              <a:rPr lang="en-US" dirty="0" smtClean="0"/>
              <a:t>others. However, the </a:t>
            </a:r>
            <a:r>
              <a:rPr lang="en-US" dirty="0"/>
              <a:t>communicator role is probably the least developed </a:t>
            </a:r>
            <a:r>
              <a:rPr lang="en-US" dirty="0" smtClean="0"/>
              <a:t>because </a:t>
            </a:r>
            <a:r>
              <a:rPr lang="en-US" dirty="0"/>
              <a:t>of time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constraints. </a:t>
            </a:r>
            <a:r>
              <a:rPr lang="en-US" dirty="0" smtClean="0"/>
              <a:t>We </a:t>
            </a:r>
            <a:r>
              <a:rPr lang="en-US" dirty="0"/>
              <a:t>must make an effort </a:t>
            </a:r>
            <a:r>
              <a:rPr lang="en-US" dirty="0" smtClean="0"/>
              <a:t>to change that. </a:t>
            </a:r>
          </a:p>
          <a:p>
            <a:pPr marL="82296" indent="0">
              <a:buNone/>
            </a:pPr>
            <a:endParaRPr lang="en-US" sz="1500" dirty="0" smtClean="0"/>
          </a:p>
          <a:p>
            <a:r>
              <a:rPr lang="en-US" dirty="0" smtClean="0"/>
              <a:t>In </a:t>
            </a:r>
            <a:r>
              <a:rPr lang="en-US" dirty="0"/>
              <a:t>addition to talking, we need to listen. </a:t>
            </a:r>
            <a:r>
              <a:rPr lang="en-US" dirty="0" smtClean="0"/>
              <a:t>If </a:t>
            </a:r>
            <a:r>
              <a:rPr lang="en-US" dirty="0" smtClean="0"/>
              <a:t>we don’t listen to children, </a:t>
            </a:r>
            <a:r>
              <a:rPr lang="en-US" dirty="0"/>
              <a:t>we </a:t>
            </a:r>
            <a:r>
              <a:rPr lang="en-US" dirty="0" smtClean="0"/>
              <a:t>send them the message that </a:t>
            </a:r>
            <a:r>
              <a:rPr lang="en-US" dirty="0"/>
              <a:t>our thoughts are more important than theirs. </a:t>
            </a:r>
          </a:p>
        </p:txBody>
      </p:sp>
    </p:spTree>
    <p:extLst>
      <p:ext uri="{BB962C8B-B14F-4D97-AF65-F5344CB8AC3E}">
        <p14:creationId xmlns:p14="http://schemas.microsoft.com/office/powerpoint/2010/main" val="3139415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r>
              <a:rPr lang="en-US" dirty="0"/>
              <a:t>Facilitator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196752"/>
            <a:ext cx="7818072" cy="5472608"/>
          </a:xfrm>
        </p:spPr>
        <p:txBody>
          <a:bodyPr>
            <a:normAutofit/>
          </a:bodyPr>
          <a:lstStyle/>
          <a:p>
            <a:r>
              <a:rPr lang="en-US" sz="4000" dirty="0"/>
              <a:t>As facilitators of learning, we need to give up some of the control that </a:t>
            </a:r>
            <a:r>
              <a:rPr lang="en-US" sz="4000" dirty="0" smtClean="0"/>
              <a:t>goes with the </a:t>
            </a:r>
            <a:r>
              <a:rPr lang="en-US" sz="4000" dirty="0"/>
              <a:t>traditional role of "teacher</a:t>
            </a:r>
            <a:r>
              <a:rPr lang="en-US" sz="4000" dirty="0" smtClean="0"/>
              <a:t>."</a:t>
            </a:r>
            <a:endParaRPr lang="en-US" sz="4000" dirty="0"/>
          </a:p>
          <a:p>
            <a:r>
              <a:rPr lang="en-US" sz="4000" dirty="0" smtClean="0"/>
              <a:t>Instead</a:t>
            </a:r>
            <a:r>
              <a:rPr lang="sr-Latn-RS" sz="4000" dirty="0"/>
              <a:t>,</a:t>
            </a:r>
            <a:r>
              <a:rPr lang="en-US" sz="4000" dirty="0"/>
              <a:t> </a:t>
            </a:r>
            <a:r>
              <a:rPr lang="sr-Latn-RS" sz="4000" dirty="0"/>
              <a:t>w</a:t>
            </a:r>
            <a:r>
              <a:rPr lang="en-US" sz="4000" dirty="0"/>
              <a:t>e should serve as guides to the children in our care.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138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As coaches, we function as encouragers who make suggestions, provide options, and observe classroom activity. W</a:t>
            </a:r>
            <a:r>
              <a:rPr lang="en-US" sz="3600" dirty="0" smtClean="0"/>
              <a:t>e </a:t>
            </a:r>
            <a:r>
              <a:rPr lang="sr-Latn-RS" sz="3600" dirty="0" smtClean="0"/>
              <a:t>are </a:t>
            </a:r>
            <a:r>
              <a:rPr lang="en-US" sz="3600" dirty="0" smtClean="0"/>
              <a:t>responsible </a:t>
            </a:r>
            <a:r>
              <a:rPr lang="en-US" sz="3600" dirty="0"/>
              <a:t>for developing a sense of community and cooperation, while bringing out the best in </a:t>
            </a:r>
            <a:r>
              <a:rPr lang="en-US" sz="3600" dirty="0" smtClean="0"/>
              <a:t>each child.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6336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This role may be the most significant </a:t>
            </a:r>
            <a:r>
              <a:rPr lang="en-US" sz="3600" dirty="0" smtClean="0"/>
              <a:t>one. </a:t>
            </a:r>
            <a:r>
              <a:rPr lang="en-US" sz="3600" dirty="0" smtClean="0"/>
              <a:t>Today's </a:t>
            </a:r>
            <a:r>
              <a:rPr lang="en-US" sz="3600" dirty="0"/>
              <a:t>children </a:t>
            </a:r>
            <a:r>
              <a:rPr lang="en-US" sz="3600" dirty="0" smtClean="0"/>
              <a:t>seem </a:t>
            </a:r>
            <a:r>
              <a:rPr lang="en-US" sz="3600" dirty="0"/>
              <a:t>to be </a:t>
            </a:r>
            <a:r>
              <a:rPr lang="en-US" sz="3600" dirty="0" smtClean="0"/>
              <a:t>better </a:t>
            </a:r>
            <a:r>
              <a:rPr lang="en-US" sz="3600" dirty="0"/>
              <a:t>able to question adult practices. Therefore, it is vital that </a:t>
            </a:r>
            <a:r>
              <a:rPr lang="en-US" sz="3600" u="sng" dirty="0"/>
              <a:t>we </a:t>
            </a:r>
            <a:r>
              <a:rPr lang="sr-Latn-RS" sz="3600" u="sng" dirty="0" smtClean="0"/>
              <a:t>behave the way </a:t>
            </a:r>
            <a:r>
              <a:rPr lang="en-US" sz="3600" u="sng" dirty="0" smtClean="0"/>
              <a:t>we </a:t>
            </a:r>
            <a:r>
              <a:rPr lang="en-US" sz="3600" u="sng" dirty="0"/>
              <a:t>want them </a:t>
            </a:r>
            <a:r>
              <a:rPr lang="en-US" sz="3600" u="sng" dirty="0" smtClean="0"/>
              <a:t>to</a:t>
            </a:r>
            <a:r>
              <a:rPr lang="sr-Latn-RS" sz="3600" u="sng" dirty="0" smtClean="0"/>
              <a:t> behave</a:t>
            </a:r>
            <a:r>
              <a:rPr lang="en-US" sz="3600" dirty="0" smtClean="0"/>
              <a:t>.</a:t>
            </a:r>
            <a:r>
              <a:rPr lang="sr-Latn-RS" sz="3600" dirty="0" smtClean="0"/>
              <a:t>It means that</a:t>
            </a:r>
            <a:r>
              <a:rPr lang="en-US" sz="3600" dirty="0" smtClean="0"/>
              <a:t> </a:t>
            </a:r>
            <a:r>
              <a:rPr lang="en-US" sz="3600" dirty="0"/>
              <a:t>we </a:t>
            </a:r>
            <a:r>
              <a:rPr lang="en-US" sz="3600" dirty="0" smtClean="0"/>
              <a:t>have </a:t>
            </a:r>
            <a:r>
              <a:rPr lang="en-US" sz="3600" dirty="0" smtClean="0"/>
              <a:t>to improve ourselves.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9441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r>
              <a:rPr lang="en-US" dirty="0"/>
              <a:t>Keeper of the Watch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196752"/>
            <a:ext cx="7818072" cy="5328592"/>
          </a:xfrm>
        </p:spPr>
        <p:txBody>
          <a:bodyPr>
            <a:normAutofit/>
          </a:bodyPr>
          <a:lstStyle/>
          <a:p>
            <a:r>
              <a:rPr lang="en-US" sz="3600" dirty="0"/>
              <a:t>We watch over our classrooms </a:t>
            </a:r>
            <a:r>
              <a:rPr lang="en-US" sz="3600" dirty="0" smtClean="0"/>
              <a:t>to </a:t>
            </a:r>
            <a:r>
              <a:rPr lang="en-US" sz="3600" dirty="0"/>
              <a:t>ensure that all is well and to manage the amount of time spent on certain </a:t>
            </a:r>
            <a:r>
              <a:rPr lang="en-US" sz="3600" dirty="0" smtClean="0"/>
              <a:t>activities</a:t>
            </a:r>
            <a:r>
              <a:rPr lang="en-US" sz="3600" dirty="0"/>
              <a:t>. </a:t>
            </a:r>
            <a:r>
              <a:rPr lang="en-US" sz="3600" dirty="0" smtClean="0"/>
              <a:t>But </a:t>
            </a:r>
            <a:r>
              <a:rPr lang="sr-Latn-RS" sz="3600" dirty="0" smtClean="0"/>
              <a:t>should we always stick to a </a:t>
            </a:r>
            <a:r>
              <a:rPr lang="en-US" sz="3600" dirty="0" smtClean="0"/>
              <a:t>strict schedule? </a:t>
            </a:r>
            <a:r>
              <a:rPr lang="sr-Latn-RS" sz="3600" dirty="0" smtClean="0"/>
              <a:t>T</a:t>
            </a:r>
            <a:r>
              <a:rPr lang="en-US" sz="3600" dirty="0" smtClean="0"/>
              <a:t>he answer is NO because the </a:t>
            </a:r>
            <a:r>
              <a:rPr lang="en-US" sz="3600" dirty="0"/>
              <a:t>quality of work </a:t>
            </a:r>
            <a:r>
              <a:rPr lang="en-US" sz="3600" dirty="0" smtClean="0"/>
              <a:t>is more important than finishing </a:t>
            </a:r>
            <a:r>
              <a:rPr lang="en-US" sz="3600" dirty="0"/>
              <a:t>the work </a:t>
            </a:r>
            <a:r>
              <a:rPr lang="en-US" sz="3600" dirty="0" smtClean="0"/>
              <a:t>at certain time</a:t>
            </a:r>
            <a:r>
              <a:rPr lang="sr-Latn-RS" sz="3600" dirty="0" smtClean="0"/>
              <a:t>.</a:t>
            </a:r>
            <a:r>
              <a:rPr lang="en-US" sz="3600" dirty="0" smtClean="0"/>
              <a:t> </a:t>
            </a:r>
            <a:r>
              <a:rPr lang="sr-Latn-RS" sz="3600" dirty="0" smtClean="0"/>
              <a:t>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419143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326</TotalTime>
  <Words>736</Words>
  <Application>Microsoft Office PowerPoint</Application>
  <PresentationFormat>On-screen Show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UVODNE NAPOMENE:</vt:lpstr>
      <vt:lpstr>Nursery Teacher</vt:lpstr>
      <vt:lpstr>PowerPoint Presentation</vt:lpstr>
      <vt:lpstr>PowerPoint Presentation</vt:lpstr>
      <vt:lpstr>Communicator</vt:lpstr>
      <vt:lpstr>Facilitator</vt:lpstr>
      <vt:lpstr>Coach</vt:lpstr>
      <vt:lpstr>Model</vt:lpstr>
      <vt:lpstr>Keeper of the Watch</vt:lpstr>
      <vt:lpstr>Storyteller</vt:lpstr>
      <vt:lpstr>Researcher</vt:lpstr>
      <vt:lpstr>CONCLUSION</vt:lpstr>
      <vt:lpstr>VOCABULARY</vt:lpstr>
      <vt:lpstr>PowerPoint Presentation</vt:lpstr>
      <vt:lpstr>PowerPoint Presentation</vt:lpstr>
      <vt:lpstr>REVISION</vt:lpstr>
      <vt:lpstr>This is the third topic for test 2: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Nursery Teacher</dc:title>
  <dc:creator>Inspirion 15 3878</dc:creator>
  <cp:lastModifiedBy>Inspirion 15 3878</cp:lastModifiedBy>
  <cp:revision>29</cp:revision>
  <dcterms:created xsi:type="dcterms:W3CDTF">2020-12-07T11:46:56Z</dcterms:created>
  <dcterms:modified xsi:type="dcterms:W3CDTF">2023-12-19T21:35:40Z</dcterms:modified>
</cp:coreProperties>
</file>